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Proxima Nova Semibold"/>
      <p:regular r:id="rId22"/>
      <p:bold r:id="rId23"/>
      <p:boldItalic r:id="rId24"/>
    </p:embeddedFont>
    <p:embeddedFont>
      <p:font typeface="Space Grotesk Light"/>
      <p:regular r:id="rId25"/>
      <p:bold r:id="rId26"/>
    </p:embeddedFont>
    <p:embeddedFont>
      <p:font typeface="Space Grotesk Medium"/>
      <p:regular r:id="rId27"/>
      <p:bold r:id="rId28"/>
    </p:embeddedFont>
    <p:embeddedFont>
      <p:font typeface="Space Grotesk SemiBold"/>
      <p:regular r:id="rId29"/>
      <p:bold r:id="rId30"/>
    </p:embeddedFont>
    <p:embeddedFont>
      <p:font typeface="Space Grotesk"/>
      <p:regular r:id="rId31"/>
      <p:bold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6" orient="horz" pos="1478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8" orient="horz"/>
        <p:guide pos="2754"/>
        <p:guide pos="2910" orient="horz"/>
        <p:guide pos="5613"/>
        <p:guide pos="1071" orient="horz"/>
        <p:guide pos="1478" orient="horz"/>
        <p:guide pos="261"/>
        <p:guide pos="525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ProximaNovaSemibold-regular.fntdata"/><Relationship Id="rId21" Type="http://schemas.openxmlformats.org/officeDocument/2006/relationships/slide" Target="slides/slide16.xml"/><Relationship Id="rId24" Type="http://schemas.openxmlformats.org/officeDocument/2006/relationships/font" Target="fonts/ProximaNovaSemibold-boldItalic.fntdata"/><Relationship Id="rId23" Type="http://schemas.openxmlformats.org/officeDocument/2006/relationships/font" Target="fonts/ProximaNovaSemibold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aceGroteskLight-bold.fntdata"/><Relationship Id="rId25" Type="http://schemas.openxmlformats.org/officeDocument/2006/relationships/font" Target="fonts/SpaceGroteskLight-regular.fntdata"/><Relationship Id="rId28" Type="http://schemas.openxmlformats.org/officeDocument/2006/relationships/font" Target="fonts/SpaceGroteskMedium-bold.fntdata"/><Relationship Id="rId27" Type="http://schemas.openxmlformats.org/officeDocument/2006/relationships/font" Target="fonts/SpaceGroteskMedium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SpaceGroteskSemiBold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SpaceGrotesk-regular.fntdata"/><Relationship Id="rId30" Type="http://schemas.openxmlformats.org/officeDocument/2006/relationships/font" Target="fonts/SpaceGroteskSemiBold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SpaceGrotesk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2.pn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6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a79bd304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a79bd304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bc4d7bee79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88" name="Google Shape;288;g1bc4d7bee79_0_2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1bc4d7bee7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94" name="Google Shape;294;g1bc4d7bee7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1bc4d7bee79_0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00" name="Google Shape;300;g1bc4d7bee79_0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1bc4d7bee79_0_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06" name="Google Shape;306;g1bc4d7bee79_0_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bc4d7bee79_0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12" name="Google Shape;312;g1bc4d7bee79_0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bc4d7bee79_0_2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318" name="Google Shape;318;g1bc4d7bee79_0_2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1c4573d247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1c4573d247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1a5c5518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1a5c5518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bc4d7bee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1bc4d7bee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c4d7bee79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41" name="Google Shape;241;g1bc4d7bee79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bc7019b439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47" name="Google Shape;247;g1bc7019b439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bc7019b439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bc7019b439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bc4d7bee79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70" name="Google Shape;270;g1bc4d7bee79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1bc4d7bee79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76" name="Google Shape;276;g1bc4d7bee79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bc4d7bee79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Usar exemplo das pérolas,</a:t>
            </a:r>
            <a:endParaRPr/>
          </a:p>
        </p:txBody>
      </p:sp>
      <p:sp>
        <p:nvSpPr>
          <p:cNvPr id="282" name="Google Shape;282;g1bc4d7bee79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4.jpg"/><Relationship Id="rId4" Type="http://schemas.openxmlformats.org/officeDocument/2006/relationships/image" Target="../media/image13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12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0.png"/><Relationship Id="rId3" Type="http://schemas.openxmlformats.org/officeDocument/2006/relationships/image" Target="../media/image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Relationship Id="rId3" Type="http://schemas.openxmlformats.org/officeDocument/2006/relationships/image" Target="../media/image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jpg"/><Relationship Id="rId3" Type="http://schemas.openxmlformats.org/officeDocument/2006/relationships/image" Target="../media/image6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6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8.png"/><Relationship Id="rId6" Type="http://schemas.openxmlformats.org/officeDocument/2006/relationships/image" Target="../media/image3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png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9.png"/><Relationship Id="rId6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18.png"/><Relationship Id="rId6" Type="http://schemas.openxmlformats.org/officeDocument/2006/relationships/image" Target="../media/image3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16359" t="34132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b="1" sz="15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0" l="0" r="7604" t="0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">
  <p:cSld name="MAIN_POINT_1">
    <p:bg>
      <p:bgPr>
        <a:solidFill>
          <a:srgbClr val="7C2ECB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1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SECTION_TITLE_AND_DESCRIPTI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2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">
  <p:cSld name="CAPTION_ONLY">
    <p:bg>
      <p:bgPr>
        <a:solidFill>
          <a:srgbClr val="040427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 roxo">
  <p:cSld name="CAPTION_ONLY_1">
    <p:bg>
      <p:bgPr>
        <a:solidFill>
          <a:srgbClr val="7C2ECB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4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2" type="title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 2">
  <p:cSld name="BIG_NUMBER">
    <p:bg>
      <p:bgPr>
        <a:solidFill>
          <a:srgbClr val="7C2ECB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2" type="title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roxo">
  <p:cSld name="BIG_NUMBER_1">
    <p:bg>
      <p:bgPr>
        <a:solidFill>
          <a:srgbClr val="7C2ECB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title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roxo" type="blank">
  <p:cSld name="BLANK">
    <p:bg>
      <p:bgPr>
        <a:solidFill>
          <a:srgbClr val="7C2EC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azul escuro">
  <p:cSld name="BLANK_1">
    <p:bg>
      <p:bgPr>
        <a:solidFill>
          <a:srgbClr val="040427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esquerda">
  <p:cSld name="BLANK_1_1">
    <p:bg>
      <p:bgPr>
        <a:solidFill>
          <a:srgbClr val="040427">
            <a:alpha val="2600"/>
          </a:srgbClr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77" name="Google Shape;177;p19"/>
          <p:cNvSpPr txBox="1"/>
          <p:nvPr>
            <p:ph idx="2" type="title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3" type="title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b="-22171" l="-25969" r="11618" t="-25342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-20982" l="-16070" r="-25894" t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">
  <p:cSld name="BLANK_1_1_1">
    <p:bg>
      <p:bgPr>
        <a:solidFill>
          <a:srgbClr val="040427">
            <a:alpha val="260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88" name="Google Shape;188;p2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3" type="title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b="-8711" l="-8700" r="-8711" t="-8700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e imagem de destaque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10574" l="0" r="0" t="10566"/>
          <a:stretch/>
        </p:blipFill>
        <p:spPr>
          <a:xfrm>
            <a:off x="432600" y="395550"/>
            <a:ext cx="8278800" cy="43524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fmla="val 16667" name="adj"/>
            </a:avLst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3"/>
          <p:cNvSpPr txBox="1"/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">
  <p:cSld name="BLANK_1_1_1_1">
    <p:bg>
      <p:bgPr>
        <a:solidFill>
          <a:srgbClr val="040427">
            <a:alpha val="2600"/>
          </a:srgbClr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 1">
  <p:cSld name="BLANK_1_1_1_1_1">
    <p:bg>
      <p:bgPr>
        <a:solidFill>
          <a:srgbClr val="040427">
            <a:alpha val="2600"/>
          </a:srgbClr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 escuro" type="twoColTx">
  <p:cSld name="TITLE_AND_TWO_COLUMNS">
    <p:bg>
      <p:bgPr>
        <a:solidFill>
          <a:srgbClr val="0000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" type="titleOnly">
  <p:cSld name="TITLE_ONLY">
    <p:bg>
      <p:bgPr>
        <a:solidFill>
          <a:srgbClr val="04042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">
  <p:cSld name="ONE_COLUMN_TEXT">
    <p:bg>
      <p:bgPr>
        <a:solidFill>
          <a:srgbClr val="04042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 com foto ">
  <p:cSld name="ONE_COLUMN_TEXT_2">
    <p:bg>
      <p:bgPr>
        <a:solidFill>
          <a:srgbClr val="04042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title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 fundo roxo">
  <p:cSld name="ONE_COLUMN_TEXT_1">
    <p:bg>
      <p:bgPr>
        <a:solidFill>
          <a:srgbClr val="7C2EC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MAIN_POINT">
    <p:bg>
      <p:bgPr>
        <a:solidFill>
          <a:srgbClr val="040427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0427">
            <a:alpha val="26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ibm.com/br-pt/cloud/learn/exploratory-data-analysis" TargetMode="External"/><Relationship Id="rId4" Type="http://schemas.openxmlformats.org/officeDocument/2006/relationships/hyperlink" Target="https://rockcontent.com/br/blog/data-storytelling/" TargetMode="External"/><Relationship Id="rId5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965725" y="26151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e Visualização de Dados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0" l="20493" r="20499" t="0"/>
          <a:stretch/>
        </p:blipFill>
        <p:spPr>
          <a:xfrm>
            <a:off x="601125" y="1110475"/>
            <a:ext cx="2921400" cy="32961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3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91" name="Google Shape;291;p33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Como: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Apresentações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Oratória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Emails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Dados</a:t>
            </a:r>
            <a:endParaRPr sz="27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3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97" name="Google Shape;297;p34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Contexto dos dados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Contexto dos negócios.</a:t>
            </a:r>
            <a:endParaRPr sz="27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03" name="Google Shape;303;p35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dados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Como são capturados?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processamentos sofrem?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Podem possuir algum tipo de viés?</a:t>
            </a:r>
            <a:endParaRPr sz="27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36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09" name="Google Shape;309;p36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negócios.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Quem é o público (Tomador de Decisão)?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informações são relevantes para ele.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Qual a expectativa (O que ele precisa saber)?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Quais dados temos relacionados ao assunto.</a:t>
            </a:r>
            <a:endParaRPr sz="27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15" name="Google Shape;315;p37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Contexto dos negócios.</a:t>
            </a:r>
            <a:endParaRPr sz="27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Quem é o público (Tomador de Decisão)?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Quais informações são relevantes para ele.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Qual a expectativa (O que ele precisa saber)?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Quais dados temos relacionados ao assunto.</a:t>
            </a:r>
            <a:endParaRPr sz="2500"/>
          </a:p>
          <a:p>
            <a:pPr indent="-3873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500"/>
              <a:buChar char="○"/>
            </a:pPr>
            <a:r>
              <a:rPr lang="pt-BR" sz="2500"/>
              <a:t>Como eu posso passar o que eles precisam saber da melhor maneira?</a:t>
            </a:r>
            <a:endParaRPr sz="25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321" name="Google Shape;321;p38"/>
          <p:cNvSpPr txBox="1"/>
          <p:nvPr>
            <p:ph idx="4294967295" type="body"/>
          </p:nvPr>
        </p:nvSpPr>
        <p:spPr>
          <a:xfrm>
            <a:off x="239725" y="1054700"/>
            <a:ext cx="47418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Storyboard.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Um esqueleto do que se pretende comunicar.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Pode ser modificado à medida que entramos nos detalhes.</a:t>
            </a:r>
            <a:endParaRPr sz="2700"/>
          </a:p>
        </p:txBody>
      </p:sp>
      <p:pic>
        <p:nvPicPr>
          <p:cNvPr id="322" name="Google Shape;322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40600" y="1943375"/>
            <a:ext cx="3871725" cy="24717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39"/>
          <p:cNvSpPr txBox="1"/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5131"/>
              <a:buFont typeface="Arial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Leituras Complementares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328" name="Google Shape;328;p39"/>
          <p:cNvSpPr txBox="1"/>
          <p:nvPr/>
        </p:nvSpPr>
        <p:spPr>
          <a:xfrm>
            <a:off x="413775" y="1033875"/>
            <a:ext cx="79998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3"/>
              </a:rPr>
              <a:t>https://www.ibm.com/br-pt/cloud/learn/exploratory-data-analysis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https://rockcontent.com/br/blog/data-storytelling/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29" name="Google Shape;329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bg>
      <p:bgPr>
        <a:solidFill>
          <a:srgbClr val="00002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Agenda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25" name="Google Shape;225;p2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5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Análise Exploratória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Análise Explanatória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Dashboards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2" name="Google Shape;232;p25"/>
          <p:cNvSpPr/>
          <p:nvPr/>
        </p:nvSpPr>
        <p:spPr>
          <a:xfrm rot="5400000">
            <a:off x="1946325" y="1349275"/>
            <a:ext cx="185400" cy="160500"/>
          </a:xfrm>
          <a:prstGeom prst="triangle">
            <a:avLst>
              <a:gd fmla="val 50000" name="adj"/>
            </a:avLst>
          </a:prstGeom>
          <a:solidFill>
            <a:srgbClr val="FFE3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Exploratória.</a:t>
            </a:r>
            <a:endParaRPr/>
          </a:p>
        </p:txBody>
      </p:sp>
      <p:sp>
        <p:nvSpPr>
          <p:cNvPr id="238" name="Google Shape;238;p26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Técnica formal da estatística. 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AED tem como objetivo observar o que os dados podem nos dizer para entender a natureza dos dados sem fazer suposições.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NÃO SE TRATA de elaborar visualizações sofisticadas.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44" name="Google Shape;244;p27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Também conhecido como storytelling com dados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É um refinamento da análise exploratória.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que descobrimos na AED e que vale a pena ser explicado.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Uma ferramenta de comunicação</a:t>
            </a:r>
            <a:endParaRPr sz="27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Dashboards</a:t>
            </a:r>
            <a:endParaRPr/>
          </a:p>
        </p:txBody>
      </p:sp>
      <p:sp>
        <p:nvSpPr>
          <p:cNvPr id="250" name="Google Shape;250;p28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Um dashboard é um painel de informações que contém métricas e indicadores-chave de performance (KPI).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É um painel que é monitorado por uma equipe de forma recorrente.</a:t>
            </a:r>
            <a:endParaRPr sz="27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C2ECB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5" name="Google Shape;25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29"/>
          <p:cNvSpPr txBox="1"/>
          <p:nvPr/>
        </p:nvSpPr>
        <p:spPr>
          <a:xfrm>
            <a:off x="712300" y="1335950"/>
            <a:ext cx="37383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500">
                <a:solidFill>
                  <a:srgbClr val="EEEEEE"/>
                </a:solidFill>
                <a:latin typeface="Space Grotesk"/>
                <a:ea typeface="Space Grotesk"/>
                <a:cs typeface="Space Grotesk"/>
                <a:sym typeface="Space Grotesk"/>
              </a:rPr>
              <a:t>Análise Explanatória.</a:t>
            </a:r>
            <a:endParaRPr b="1" sz="3500">
              <a:solidFill>
                <a:srgbClr val="EEEEE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57" name="Google Shape;25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8" name="Google Shape;258;p29"/>
          <p:cNvGrpSpPr/>
          <p:nvPr/>
        </p:nvGrpSpPr>
        <p:grpSpPr>
          <a:xfrm>
            <a:off x="874874" y="3834189"/>
            <a:ext cx="205000" cy="331901"/>
            <a:chOff x="5059700" y="2334775"/>
            <a:chExt cx="40775" cy="66025"/>
          </a:xfrm>
        </p:grpSpPr>
        <p:sp>
          <p:nvSpPr>
            <p:cNvPr id="259" name="Google Shape;259;p2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2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2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2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2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2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2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73" name="Google Shape;273;p30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700"/>
              <a:t>Pilares da análise explanatória: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Quem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quê e</a:t>
            </a:r>
            <a:endParaRPr sz="2700"/>
          </a:p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Como</a:t>
            </a:r>
            <a:endParaRPr sz="2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3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79" name="Google Shape;279;p31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Quem: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O público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Como ser entendido por ele?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Você</a:t>
            </a:r>
            <a:endParaRPr sz="2700"/>
          </a:p>
          <a:p>
            <a:pPr indent="-40005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■"/>
            </a:pPr>
            <a:r>
              <a:rPr lang="pt-BR" sz="2700"/>
              <a:t>Qual a sua relação com o público?</a:t>
            </a:r>
            <a:endParaRPr sz="27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Análise Explanatória.</a:t>
            </a:r>
            <a:endParaRPr/>
          </a:p>
        </p:txBody>
      </p:sp>
      <p:sp>
        <p:nvSpPr>
          <p:cNvPr id="285" name="Google Shape;285;p32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00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●"/>
            </a:pPr>
            <a:r>
              <a:rPr lang="pt-BR" sz="2700"/>
              <a:t>O quê (Ação):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Relevância da comunicação.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O que você quer que o público saiba ou faça.</a:t>
            </a:r>
            <a:endParaRPr sz="2700"/>
          </a:p>
          <a:p>
            <a:pPr indent="-4000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700"/>
              <a:buChar char="○"/>
            </a:pPr>
            <a:r>
              <a:rPr lang="pt-BR" sz="2700"/>
              <a:t>Recomendação</a:t>
            </a:r>
            <a:endParaRPr sz="27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